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74" r:id="rId9"/>
    <p:sldId id="265" r:id="rId10"/>
    <p:sldId id="268" r:id="rId11"/>
    <p:sldId id="260" r:id="rId12"/>
    <p:sldId id="26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600FBC-FA83-4B87-9FA3-1E280187493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3B7E8B-CC3C-4AA0-B20B-A2B03AE95E97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Bonjour!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75252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0" y="1124744"/>
            <a:ext cx="8200479" cy="53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me </a:t>
            </a:r>
            <a:r>
              <a:rPr lang="en-US" dirty="0" err="1" smtClean="0"/>
              <a:t>rappelle</a:t>
            </a:r>
            <a:r>
              <a:rPr lang="en-US" dirty="0" smtClean="0"/>
              <a:t>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Avec </a:t>
            </a:r>
            <a:r>
              <a:rPr lang="en-US" dirty="0" smtClean="0"/>
              <a:t>l</a:t>
            </a:r>
            <a:r>
              <a:rPr lang="fr-FR" dirty="0" smtClean="0"/>
              <a:t>’</a:t>
            </a:r>
            <a:r>
              <a:rPr lang="en-US" dirty="0" smtClean="0"/>
              <a:t> </a:t>
            </a:r>
            <a:r>
              <a:rPr lang="en-US" dirty="0" err="1" smtClean="0"/>
              <a:t>auxiliaire</a:t>
            </a:r>
            <a:r>
              <a:rPr lang="en-US" dirty="0" smtClean="0"/>
              <a:t> </a:t>
            </a:r>
            <a:r>
              <a:rPr lang="en-US" dirty="0" err="1" smtClean="0"/>
              <a:t>avoir</a:t>
            </a:r>
            <a:r>
              <a:rPr lang="en-US" dirty="0" smtClean="0"/>
              <a:t> le </a:t>
            </a:r>
            <a:r>
              <a:rPr lang="en-US" dirty="0" err="1" smtClean="0"/>
              <a:t>participe</a:t>
            </a:r>
            <a:r>
              <a:rPr lang="en-US" dirty="0" smtClean="0"/>
              <a:t> passé ne </a:t>
            </a:r>
            <a:r>
              <a:rPr lang="en-US" dirty="0" smtClean="0"/>
              <a:t>s’ </a:t>
            </a:r>
            <a:r>
              <a:rPr lang="en-US" dirty="0" err="1" smtClean="0"/>
              <a:t>accorde</a:t>
            </a:r>
            <a:r>
              <a:rPr lang="en-US" dirty="0" smtClean="0"/>
              <a:t> </a:t>
            </a:r>
            <a:r>
              <a:rPr lang="en-US" dirty="0" smtClean="0"/>
              <a:t>pas </a:t>
            </a:r>
            <a:r>
              <a:rPr lang="en-US" dirty="0" smtClean="0"/>
              <a:t>avec </a:t>
            </a:r>
            <a:r>
              <a:rPr lang="en-US" dirty="0" smtClean="0"/>
              <a:t>le </a:t>
            </a:r>
            <a:r>
              <a:rPr lang="en-US" dirty="0" err="1" smtClean="0"/>
              <a:t>sujet</a:t>
            </a:r>
            <a:r>
              <a:rPr lang="en-US" dirty="0" smtClean="0"/>
              <a:t> du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η μετοχή δε συμφωνεί με το υποκείμενο</a:t>
            </a:r>
          </a:p>
          <a:p>
            <a:endParaRPr lang="el-GR" dirty="0"/>
          </a:p>
          <a:p>
            <a:r>
              <a:rPr lang="en-US" dirty="0" smtClean="0"/>
              <a:t>Il a </a:t>
            </a:r>
            <a:r>
              <a:rPr lang="en-US" dirty="0" err="1" smtClean="0"/>
              <a:t>mang</a:t>
            </a:r>
            <a:r>
              <a:rPr lang="en-US" dirty="0" err="1" smtClean="0">
                <a:solidFill>
                  <a:srgbClr val="FF0000"/>
                </a:solidFill>
              </a:rPr>
              <a:t>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pomme</a:t>
            </a:r>
            <a:r>
              <a:rPr lang="el-GR" dirty="0" smtClean="0"/>
              <a:t> =Αυτός έφαγε ένα μήλο</a:t>
            </a:r>
            <a:endParaRPr lang="en-US" dirty="0" smtClean="0"/>
          </a:p>
          <a:p>
            <a:r>
              <a:rPr lang="en-US" dirty="0" smtClean="0"/>
              <a:t>Elle a </a:t>
            </a:r>
            <a:r>
              <a:rPr lang="en-US" dirty="0" err="1" smtClean="0"/>
              <a:t>mang</a:t>
            </a:r>
            <a:r>
              <a:rPr lang="en-US" dirty="0" err="1" smtClean="0">
                <a:solidFill>
                  <a:srgbClr val="FF0000"/>
                </a:solidFill>
              </a:rPr>
              <a:t>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pomme</a:t>
            </a:r>
            <a:r>
              <a:rPr lang="el-GR" dirty="0" smtClean="0"/>
              <a:t> = Αυτή</a:t>
            </a:r>
            <a:endParaRPr lang="en-US" dirty="0" smtClean="0"/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err="1" smtClean="0">
                <a:solidFill>
                  <a:srgbClr val="FF0000"/>
                </a:solidFill>
              </a:rPr>
              <a:t>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pomme</a:t>
            </a:r>
            <a:r>
              <a:rPr lang="el-GR" dirty="0" smtClean="0"/>
              <a:t> = Αυτοί</a:t>
            </a:r>
            <a:endParaRPr lang="en-US" dirty="0" smtClean="0"/>
          </a:p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err="1" smtClean="0">
                <a:solidFill>
                  <a:srgbClr val="FF0000"/>
                </a:solidFill>
              </a:rPr>
              <a:t>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pomme</a:t>
            </a:r>
            <a:r>
              <a:rPr lang="el-GR" dirty="0" smtClean="0"/>
              <a:t> = Αυτές</a:t>
            </a: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48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ACCORD DU PARTICIPE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Συμφωνία μετοχής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Quand</a:t>
            </a:r>
            <a:r>
              <a:rPr lang="en-US" dirty="0" smtClean="0"/>
              <a:t> le COD se </a:t>
            </a:r>
            <a:r>
              <a:rPr lang="en-US" dirty="0" err="1" smtClean="0"/>
              <a:t>trouve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avant</a:t>
            </a:r>
            <a:r>
              <a:rPr lang="en-US" dirty="0" smtClean="0"/>
              <a:t> le </a:t>
            </a:r>
            <a:r>
              <a:rPr lang="en-US" dirty="0" err="1" smtClean="0"/>
              <a:t>verbe</a:t>
            </a:r>
            <a:r>
              <a:rPr lang="en-US" dirty="0" smtClean="0"/>
              <a:t> = </a:t>
            </a:r>
          </a:p>
          <a:p>
            <a:r>
              <a:rPr lang="el-GR" dirty="0" smtClean="0"/>
              <a:t>Όταν το άμεσο αντικείμενο βρίσκεται </a:t>
            </a:r>
            <a:r>
              <a:rPr lang="el-GR" dirty="0" smtClean="0">
                <a:solidFill>
                  <a:srgbClr val="FF0000"/>
                </a:solidFill>
              </a:rPr>
              <a:t>ΠΡΙΝ</a:t>
            </a:r>
            <a:r>
              <a:rPr lang="el-GR" dirty="0" smtClean="0"/>
              <a:t> το ρήμα έχουμε </a:t>
            </a:r>
            <a:r>
              <a:rPr lang="el-GR" dirty="0" smtClean="0"/>
              <a:t>συμφωνία</a:t>
            </a:r>
            <a:r>
              <a:rPr lang="fr-F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ACCORD</a:t>
            </a:r>
          </a:p>
          <a:p>
            <a:pPr marL="137160" indent="0"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Tu</a:t>
            </a:r>
            <a:r>
              <a:rPr lang="en-US" sz="3200" b="1" dirty="0" smtClean="0">
                <a:solidFill>
                  <a:schemeClr val="bg1"/>
                </a:solidFill>
              </a:rPr>
              <a:t> as </a:t>
            </a:r>
            <a:r>
              <a:rPr lang="en-US" sz="3200" b="1" dirty="0" err="1" smtClean="0">
                <a:solidFill>
                  <a:schemeClr val="bg1"/>
                </a:solidFill>
              </a:rPr>
              <a:t>mangé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une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pomme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l-GR" dirty="0" smtClean="0">
                <a:solidFill>
                  <a:schemeClr val="bg1"/>
                </a:solidFill>
              </a:rPr>
              <a:t>Έφαγες ένα μήλο</a:t>
            </a: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La </a:t>
            </a:r>
            <a:r>
              <a:rPr lang="en-US" sz="3200" b="1" dirty="0" err="1" smtClean="0">
                <a:solidFill>
                  <a:srgbClr val="FF0000"/>
                </a:solidFill>
              </a:rPr>
              <a:t>pomme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que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tu</a:t>
            </a:r>
            <a:r>
              <a:rPr lang="en-US" sz="3200" b="1" dirty="0" smtClean="0">
                <a:solidFill>
                  <a:schemeClr val="bg1"/>
                </a:solidFill>
              </a:rPr>
              <a:t> as </a:t>
            </a:r>
            <a:r>
              <a:rPr lang="en-US" sz="3200" b="1" dirty="0" err="1" smtClean="0">
                <a:solidFill>
                  <a:schemeClr val="bg1"/>
                </a:solidFill>
              </a:rPr>
              <a:t>mang</a:t>
            </a:r>
            <a:r>
              <a:rPr lang="fr-FR" sz="3200" b="1" dirty="0" err="1">
                <a:solidFill>
                  <a:srgbClr val="FF0000"/>
                </a:solidFill>
              </a:rPr>
              <a:t>é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est</a:t>
            </a:r>
            <a:r>
              <a:rPr lang="en-US" sz="3200" b="1" dirty="0" smtClean="0">
                <a:solidFill>
                  <a:schemeClr val="bg1"/>
                </a:solidFill>
              </a:rPr>
              <a:t> d</a:t>
            </a:r>
            <a:r>
              <a:rPr lang="fr-FR" sz="3200" b="1" dirty="0" smtClean="0">
                <a:solidFill>
                  <a:schemeClr val="bg1"/>
                </a:solidFill>
              </a:rPr>
              <a:t>é</a:t>
            </a:r>
            <a:r>
              <a:rPr lang="en-US" sz="3200" b="1" dirty="0" err="1" smtClean="0">
                <a:solidFill>
                  <a:schemeClr val="bg1"/>
                </a:solidFill>
              </a:rPr>
              <a:t>licieuse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=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Το μήλο που έφαγες είναι νόστιμο</a:t>
            </a:r>
            <a:endParaRPr lang="fr-F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ACCORD DU PARTICIPE</a:t>
            </a:r>
            <a:br>
              <a:rPr lang="fr-FR" dirty="0" smtClean="0"/>
            </a:br>
            <a:r>
              <a:rPr lang="el-GR" dirty="0" smtClean="0"/>
              <a:t>Συμφωνία μετοχής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l-GR" b="1" dirty="0">
                <a:solidFill>
                  <a:schemeClr val="bg1"/>
                </a:solidFill>
              </a:rPr>
              <a:t>Α</a:t>
            </a:r>
            <a:r>
              <a:rPr lang="en-US" b="1" dirty="0" err="1">
                <a:solidFill>
                  <a:schemeClr val="bg1"/>
                </a:solidFill>
              </a:rPr>
              <a:t>nna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visité</a:t>
            </a:r>
            <a:r>
              <a:rPr lang="en-US" b="1" dirty="0">
                <a:solidFill>
                  <a:schemeClr val="bg1"/>
                </a:solidFill>
              </a:rPr>
              <a:t> la </a:t>
            </a:r>
            <a:r>
              <a:rPr lang="en-US" b="1" dirty="0" err="1">
                <a:solidFill>
                  <a:schemeClr val="bg1"/>
                </a:solidFill>
              </a:rPr>
              <a:t>ville</a:t>
            </a:r>
            <a:r>
              <a:rPr lang="en-US" b="1" dirty="0">
                <a:solidFill>
                  <a:schemeClr val="bg1"/>
                </a:solidFill>
              </a:rPr>
              <a:t> de Madrid = </a:t>
            </a:r>
            <a:r>
              <a:rPr lang="el-GR" b="1" dirty="0">
                <a:solidFill>
                  <a:schemeClr val="bg1"/>
                </a:solidFill>
              </a:rPr>
              <a:t>Η Άννα επισκέφθηκε την πόλη </a:t>
            </a:r>
            <a:r>
              <a:rPr lang="el-GR" b="1" dirty="0" smtClean="0">
                <a:solidFill>
                  <a:schemeClr val="bg1"/>
                </a:solidFill>
              </a:rPr>
              <a:t>της Μαδρίτης 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(la </a:t>
            </a:r>
            <a:r>
              <a:rPr lang="en-US" b="1" dirty="0" err="1" smtClean="0">
                <a:solidFill>
                  <a:schemeClr val="bg1"/>
                </a:solidFill>
              </a:rPr>
              <a:t>ville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άμεσο αντικείμενο ΜΕΤΑ το ρήμα)</a:t>
            </a:r>
          </a:p>
          <a:p>
            <a:pPr marL="13716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</a:rPr>
              <a:t>Anna </a:t>
            </a:r>
            <a:r>
              <a:rPr lang="en-US" b="1" dirty="0">
                <a:solidFill>
                  <a:srgbClr val="FF0000"/>
                </a:solidFill>
              </a:rPr>
              <a:t>l’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visité</a:t>
            </a:r>
            <a:r>
              <a:rPr lang="en-US" b="1" dirty="0" err="1">
                <a:solidFill>
                  <a:srgbClr val="FF0000"/>
                </a:solidFill>
              </a:rPr>
              <a:t>e</a:t>
            </a:r>
            <a:r>
              <a:rPr lang="en-US" b="1" dirty="0">
                <a:solidFill>
                  <a:schemeClr val="bg1"/>
                </a:solidFill>
              </a:rPr>
              <a:t> avec </a:t>
            </a:r>
            <a:r>
              <a:rPr lang="en-US" b="1" dirty="0" err="1">
                <a:solidFill>
                  <a:schemeClr val="bg1"/>
                </a:solidFill>
              </a:rPr>
              <a:t>ses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amis</a:t>
            </a:r>
            <a:r>
              <a:rPr lang="el-GR" b="1" dirty="0">
                <a:solidFill>
                  <a:schemeClr val="bg1"/>
                </a:solidFill>
              </a:rPr>
              <a:t> = Η Άννα </a:t>
            </a:r>
            <a:r>
              <a:rPr lang="el-GR" b="1" dirty="0">
                <a:solidFill>
                  <a:srgbClr val="FF0000"/>
                </a:solidFill>
              </a:rPr>
              <a:t>την</a:t>
            </a:r>
            <a:r>
              <a:rPr lang="el-GR" b="1" dirty="0">
                <a:solidFill>
                  <a:schemeClr val="bg1"/>
                </a:solidFill>
              </a:rPr>
              <a:t> επισκέφθηκε με τους φίλους της</a:t>
            </a:r>
          </a:p>
          <a:p>
            <a:pPr marL="137160" indent="0">
              <a:buNone/>
            </a:pPr>
            <a:r>
              <a:rPr lang="el-GR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’</a:t>
            </a:r>
            <a:r>
              <a:rPr lang="en-US" dirty="0" smtClean="0"/>
              <a:t> </a:t>
            </a:r>
            <a:r>
              <a:rPr lang="el-GR" dirty="0" smtClean="0"/>
              <a:t>άμεσο  αντικείμενο </a:t>
            </a:r>
            <a:r>
              <a:rPr lang="el-GR" dirty="0" smtClean="0">
                <a:solidFill>
                  <a:srgbClr val="FF0000"/>
                </a:solidFill>
              </a:rPr>
              <a:t>ΠΡΙΝ</a:t>
            </a:r>
            <a:r>
              <a:rPr lang="el-GR" dirty="0" smtClean="0"/>
              <a:t> το ρήμα  </a:t>
            </a:r>
            <a:r>
              <a:rPr lang="el-GR" dirty="0" smtClean="0">
                <a:solidFill>
                  <a:srgbClr val="FFFF00"/>
                </a:solidFill>
              </a:rPr>
              <a:t>ΣΥΜΦΩΝΙΑ</a:t>
            </a:r>
          </a:p>
          <a:p>
            <a:pPr marL="137160" indent="0">
              <a:buNone/>
            </a:pPr>
            <a:r>
              <a:rPr lang="el-GR" dirty="0" smtClean="0"/>
              <a:t>Συμφωνεί το αντικείμενο με τη μετοχή)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6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l-GR" dirty="0" smtClean="0"/>
              <a:t>Ε</a:t>
            </a:r>
            <a:r>
              <a:rPr lang="en-US" dirty="0" smtClean="0"/>
              <a:t>XERCICE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Mets les </a:t>
            </a:r>
            <a:r>
              <a:rPr lang="en-US" dirty="0" err="1" smtClean="0">
                <a:solidFill>
                  <a:srgbClr val="FF0000"/>
                </a:solidFill>
              </a:rPr>
              <a:t>verbes</a:t>
            </a:r>
            <a:r>
              <a:rPr lang="en-US" dirty="0" smtClean="0">
                <a:solidFill>
                  <a:srgbClr val="FF0000"/>
                </a:solidFill>
              </a:rPr>
              <a:t> au Passé </a:t>
            </a:r>
            <a:r>
              <a:rPr lang="en-US" dirty="0" err="1" smtClean="0">
                <a:solidFill>
                  <a:srgbClr val="FF0000"/>
                </a:solidFill>
              </a:rPr>
              <a:t>Composé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Tu</a:t>
            </a:r>
            <a:r>
              <a:rPr lang="en-US" dirty="0" smtClean="0"/>
              <a:t> ………. (manger) des fruits</a:t>
            </a:r>
          </a:p>
          <a:p>
            <a:r>
              <a:rPr lang="en-US" dirty="0" smtClean="0"/>
              <a:t>Il ….. (</a:t>
            </a:r>
            <a:r>
              <a:rPr lang="en-US" dirty="0" err="1" smtClean="0"/>
              <a:t>danser</a:t>
            </a:r>
            <a:r>
              <a:rPr lang="en-US" dirty="0" smtClean="0"/>
              <a:t>) </a:t>
            </a:r>
            <a:r>
              <a:rPr lang="en-US" dirty="0" err="1" smtClean="0"/>
              <a:t>toute</a:t>
            </a:r>
            <a:r>
              <a:rPr lang="en-US" dirty="0" smtClean="0"/>
              <a:t> la </a:t>
            </a:r>
            <a:r>
              <a:rPr lang="en-US" dirty="0" err="1" smtClean="0"/>
              <a:t>nuit</a:t>
            </a:r>
            <a:endParaRPr lang="en-US" dirty="0" smtClean="0"/>
          </a:p>
          <a:p>
            <a:r>
              <a:rPr lang="en-US" dirty="0" smtClean="0"/>
              <a:t>Nous ….. (</a:t>
            </a:r>
            <a:r>
              <a:rPr lang="en-US" dirty="0" err="1" smtClean="0"/>
              <a:t>finir</a:t>
            </a:r>
            <a:r>
              <a:rPr lang="en-US" dirty="0" smtClean="0"/>
              <a:t>) </a:t>
            </a:r>
            <a:r>
              <a:rPr lang="en-US" dirty="0" err="1" smtClean="0"/>
              <a:t>nos</a:t>
            </a:r>
            <a:r>
              <a:rPr lang="en-US" dirty="0" smtClean="0"/>
              <a:t> devoirs</a:t>
            </a:r>
          </a:p>
          <a:p>
            <a:r>
              <a:rPr lang="en-US" dirty="0" smtClean="0"/>
              <a:t>J ….. (ranger) ma </a:t>
            </a:r>
            <a:r>
              <a:rPr lang="en-US" dirty="0" err="1" smtClean="0"/>
              <a:t>chambre</a:t>
            </a:r>
            <a:endParaRPr lang="en-US" dirty="0" smtClean="0"/>
          </a:p>
          <a:p>
            <a:r>
              <a:rPr lang="en-US" dirty="0" smtClean="0"/>
              <a:t>Elle ….. </a:t>
            </a:r>
            <a:r>
              <a:rPr lang="en-US" dirty="0" smtClean="0"/>
              <a:t>(</a:t>
            </a:r>
            <a:r>
              <a:rPr lang="fr-FR" dirty="0" err="1" smtClean="0"/>
              <a:t>é</a:t>
            </a:r>
            <a:r>
              <a:rPr lang="en-US" dirty="0" err="1" smtClean="0"/>
              <a:t>crire</a:t>
            </a:r>
            <a:r>
              <a:rPr lang="en-US" dirty="0" smtClean="0"/>
              <a:t>) un mail a Sonia</a:t>
            </a:r>
          </a:p>
          <a:p>
            <a:r>
              <a:rPr lang="en-US" dirty="0" err="1" smtClean="0"/>
              <a:t>Ils</a:t>
            </a:r>
            <a:r>
              <a:rPr lang="en-US" dirty="0" smtClean="0"/>
              <a:t> …. (</a:t>
            </a:r>
            <a:r>
              <a:rPr lang="en-US" dirty="0" err="1" smtClean="0"/>
              <a:t>voi</a:t>
            </a:r>
            <a:r>
              <a:rPr lang="en-US" dirty="0" err="1" smtClean="0"/>
              <a:t>r</a:t>
            </a:r>
            <a:r>
              <a:rPr lang="en-US" dirty="0" smtClean="0"/>
              <a:t>) un bon film</a:t>
            </a:r>
          </a:p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l-GR" dirty="0" smtClean="0"/>
              <a:t> -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…. (faire)</a:t>
            </a:r>
          </a:p>
          <a:p>
            <a:r>
              <a:rPr lang="en-US" dirty="0" smtClean="0"/>
              <a:t>Elle …. (</a:t>
            </a:r>
            <a:r>
              <a:rPr lang="en-US" dirty="0" err="1" smtClean="0"/>
              <a:t>etre</a:t>
            </a:r>
            <a:r>
              <a:rPr lang="en-US" dirty="0" smtClean="0"/>
              <a:t>) </a:t>
            </a:r>
            <a:r>
              <a:rPr lang="en-US" dirty="0" err="1" smtClean="0"/>
              <a:t>malade</a:t>
            </a:r>
            <a:r>
              <a:rPr lang="en-US" dirty="0" smtClean="0"/>
              <a:t> </a:t>
            </a:r>
            <a:r>
              <a:rPr lang="en-US" dirty="0" err="1" smtClean="0"/>
              <a:t>toute</a:t>
            </a:r>
            <a:r>
              <a:rPr lang="en-US" dirty="0" smtClean="0"/>
              <a:t> la </a:t>
            </a:r>
            <a:r>
              <a:rPr lang="en-US" dirty="0" err="1" smtClean="0"/>
              <a:t>nuit</a:t>
            </a:r>
            <a:endParaRPr lang="en-US" dirty="0" smtClean="0"/>
          </a:p>
          <a:p>
            <a:r>
              <a:rPr lang="en-US" dirty="0" err="1" smtClean="0"/>
              <a:t>Ils</a:t>
            </a:r>
            <a:r>
              <a:rPr lang="en-US" dirty="0" smtClean="0"/>
              <a:t> … (</a:t>
            </a:r>
            <a:r>
              <a:rPr lang="en-US" dirty="0" err="1" smtClean="0"/>
              <a:t>mettre</a:t>
            </a:r>
            <a:r>
              <a:rPr lang="en-US" dirty="0" smtClean="0"/>
              <a:t>)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pantalon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39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EXERCICE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Relie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et B </a:t>
            </a:r>
            <a:r>
              <a:rPr lang="el-GR" dirty="0" smtClean="0"/>
              <a:t>= </a:t>
            </a:r>
            <a:r>
              <a:rPr lang="el-GR" dirty="0" smtClean="0">
                <a:solidFill>
                  <a:srgbClr val="FF0000"/>
                </a:solidFill>
              </a:rPr>
              <a:t>Ένωσε</a:t>
            </a:r>
            <a:r>
              <a:rPr lang="el-GR" dirty="0" smtClean="0"/>
              <a:t> Α και Β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B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Vouloir</a:t>
            </a:r>
            <a:r>
              <a:rPr lang="en-US" dirty="0" smtClean="0"/>
              <a:t>                        </a:t>
            </a:r>
            <a:r>
              <a:rPr lang="en-US" dirty="0" err="1" smtClean="0"/>
              <a:t>été</a:t>
            </a:r>
            <a:endParaRPr lang="en-US" dirty="0" smtClean="0"/>
          </a:p>
          <a:p>
            <a:r>
              <a:rPr lang="en-US" dirty="0" err="1" smtClean="0"/>
              <a:t>Avoir</a:t>
            </a:r>
            <a:r>
              <a:rPr lang="en-US" dirty="0" smtClean="0"/>
              <a:t>                           </a:t>
            </a:r>
            <a:r>
              <a:rPr lang="en-US" dirty="0" err="1" smtClean="0"/>
              <a:t>pu</a:t>
            </a:r>
            <a:endParaRPr lang="en-US" dirty="0" smtClean="0"/>
          </a:p>
          <a:p>
            <a:r>
              <a:rPr lang="en-US" dirty="0" err="1" smtClean="0"/>
              <a:t>Boire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lu</a:t>
            </a:r>
            <a:endParaRPr lang="en-US" dirty="0" smtClean="0"/>
          </a:p>
          <a:p>
            <a:r>
              <a:rPr lang="en-US" dirty="0" err="1" smtClean="0"/>
              <a:t>Pouvoir</a:t>
            </a:r>
            <a:r>
              <a:rPr lang="en-US" dirty="0" smtClean="0"/>
              <a:t>                       fait</a:t>
            </a:r>
          </a:p>
          <a:p>
            <a:r>
              <a:rPr lang="en-US" dirty="0" err="1" smtClean="0"/>
              <a:t>Ecrire</a:t>
            </a:r>
            <a:r>
              <a:rPr lang="en-US" dirty="0" smtClean="0"/>
              <a:t>                           </a:t>
            </a:r>
            <a:r>
              <a:rPr lang="en-US" dirty="0" err="1" smtClean="0"/>
              <a:t>voulu</a:t>
            </a:r>
            <a:endParaRPr lang="en-US" dirty="0" smtClean="0"/>
          </a:p>
          <a:p>
            <a:r>
              <a:rPr lang="en-US" dirty="0" err="1" smtClean="0"/>
              <a:t>Voir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eu</a:t>
            </a:r>
            <a:endParaRPr lang="en-US" dirty="0" smtClean="0"/>
          </a:p>
          <a:p>
            <a:r>
              <a:rPr lang="en-US" dirty="0" err="1" smtClean="0"/>
              <a:t>Etre</a:t>
            </a:r>
            <a:r>
              <a:rPr lang="en-US" dirty="0" smtClean="0"/>
              <a:t>                              vu</a:t>
            </a:r>
          </a:p>
          <a:p>
            <a:r>
              <a:rPr lang="en-US" dirty="0" smtClean="0"/>
              <a:t>Faire                            </a:t>
            </a:r>
            <a:r>
              <a:rPr lang="en-US" dirty="0" err="1" smtClean="0"/>
              <a:t>bu</a:t>
            </a:r>
            <a:endParaRPr lang="en-US" dirty="0" smtClean="0"/>
          </a:p>
          <a:p>
            <a:r>
              <a:rPr lang="en-US" dirty="0" smtClean="0"/>
              <a:t>Lire                              </a:t>
            </a:r>
            <a:r>
              <a:rPr lang="en-US" dirty="0" err="1"/>
              <a:t>é</a:t>
            </a:r>
            <a:r>
              <a:rPr lang="en-US" dirty="0" err="1" smtClean="0"/>
              <a:t>crit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9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revoir!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3225"/>
            <a:ext cx="6858000" cy="4562475"/>
          </a:xfrm>
        </p:spPr>
      </p:pic>
    </p:spTree>
    <p:extLst>
      <p:ext uri="{BB962C8B-B14F-4D97-AF65-F5344CB8AC3E}">
        <p14:creationId xmlns:p14="http://schemas.microsoft.com/office/powerpoint/2010/main" val="17268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Grammaire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Pass</a:t>
            </a:r>
            <a:r>
              <a:rPr lang="fr-FR" dirty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Composé</a:t>
            </a:r>
            <a:r>
              <a:rPr lang="el-GR" dirty="0" smtClean="0"/>
              <a:t> = Αόριστος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858000" cy="3600399"/>
          </a:xfrm>
        </p:spPr>
      </p:pic>
    </p:spTree>
    <p:extLst>
      <p:ext uri="{BB962C8B-B14F-4D97-AF65-F5344CB8AC3E}">
        <p14:creationId xmlns:p14="http://schemas.microsoft.com/office/powerpoint/2010/main" val="42922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Κλίνω το βοηθητικό ρήμα </a:t>
            </a:r>
            <a:r>
              <a:rPr lang="en-US" dirty="0" err="1" smtClean="0"/>
              <a:t>avoir</a:t>
            </a:r>
            <a:r>
              <a:rPr lang="en-US" dirty="0" smtClean="0"/>
              <a:t> + </a:t>
            </a:r>
            <a:r>
              <a:rPr lang="el-GR" dirty="0" smtClean="0"/>
              <a:t>την μετοχή του ρήματος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49475"/>
            <a:ext cx="6858000" cy="3609975"/>
          </a:xfrm>
        </p:spPr>
      </p:pic>
    </p:spTree>
    <p:extLst>
      <p:ext uri="{BB962C8B-B14F-4D97-AF65-F5344CB8AC3E}">
        <p14:creationId xmlns:p14="http://schemas.microsoft.com/office/powerpoint/2010/main" val="15760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verbes</a:t>
            </a:r>
            <a:r>
              <a:rPr lang="el-GR" dirty="0" smtClean="0"/>
              <a:t> </a:t>
            </a:r>
            <a:r>
              <a:rPr lang="en-US" dirty="0" smtClean="0"/>
              <a:t> du </a:t>
            </a:r>
            <a:r>
              <a:rPr lang="el-GR" dirty="0" smtClean="0"/>
              <a:t>1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 =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Τα ρήματα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 smtClean="0"/>
              <a:t>συζυγίας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participe</a:t>
            </a:r>
            <a:r>
              <a:rPr lang="en-US" dirty="0" smtClean="0"/>
              <a:t> </a:t>
            </a:r>
            <a:r>
              <a:rPr lang="en-US" dirty="0" err="1" smtClean="0"/>
              <a:t>passe</a:t>
            </a:r>
            <a:r>
              <a:rPr lang="en-US" dirty="0" smtClean="0"/>
              <a:t> : -e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20900"/>
            <a:ext cx="6858000" cy="3667125"/>
          </a:xfrm>
        </p:spPr>
      </p:pic>
    </p:spTree>
    <p:extLst>
      <p:ext uri="{BB962C8B-B14F-4D97-AF65-F5344CB8AC3E}">
        <p14:creationId xmlns:p14="http://schemas.microsoft.com/office/powerpoint/2010/main" val="6904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verbes</a:t>
            </a:r>
            <a:r>
              <a:rPr lang="el-GR" dirty="0" smtClean="0"/>
              <a:t> </a:t>
            </a:r>
            <a:r>
              <a:rPr lang="en-US" dirty="0" smtClean="0"/>
              <a:t>du 2me </a:t>
            </a:r>
            <a:r>
              <a:rPr lang="en-US" dirty="0" err="1" smtClean="0"/>
              <a:t>groupe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participe</a:t>
            </a:r>
            <a:r>
              <a:rPr lang="en-US" dirty="0" smtClean="0"/>
              <a:t> </a:t>
            </a:r>
            <a:r>
              <a:rPr lang="en-US" dirty="0" err="1" smtClean="0"/>
              <a:t>passe</a:t>
            </a:r>
            <a:r>
              <a:rPr lang="en-US" dirty="0" smtClean="0"/>
              <a:t> : -i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44712"/>
            <a:ext cx="6858000" cy="3619500"/>
          </a:xfrm>
        </p:spPr>
      </p:pic>
    </p:spTree>
    <p:extLst>
      <p:ext uri="{BB962C8B-B14F-4D97-AF65-F5344CB8AC3E}">
        <p14:creationId xmlns:p14="http://schemas.microsoft.com/office/powerpoint/2010/main" val="26192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dirty="0" err="1" smtClean="0"/>
              <a:t>finir</a:t>
            </a:r>
            <a:r>
              <a:rPr lang="en-US" dirty="0" smtClean="0"/>
              <a:t> au passé </a:t>
            </a:r>
            <a:r>
              <a:rPr lang="en-US" dirty="0" err="1" smtClean="0"/>
              <a:t>composé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l-GR" dirty="0" smtClean="0"/>
              <a:t>τελείωσα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49475"/>
            <a:ext cx="6858000" cy="3609975"/>
          </a:xfrm>
        </p:spPr>
      </p:pic>
    </p:spTree>
    <p:extLst>
      <p:ext uri="{BB962C8B-B14F-4D97-AF65-F5344CB8AC3E}">
        <p14:creationId xmlns:p14="http://schemas.microsoft.com/office/powerpoint/2010/main" val="3020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Μετοχές</a:t>
            </a:r>
            <a:r>
              <a:rPr lang="fr-FR" dirty="0" smtClean="0"/>
              <a:t> </a:t>
            </a:r>
            <a:r>
              <a:rPr lang="el-GR" dirty="0" smtClean="0"/>
              <a:t>βοηθητικών ρημάτων </a:t>
            </a:r>
            <a:r>
              <a:rPr lang="en-US" dirty="0" err="1" smtClean="0"/>
              <a:t>etre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l-GR" dirty="0" smtClean="0"/>
              <a:t>και 3</a:t>
            </a:r>
            <a:r>
              <a:rPr lang="el-GR" baseline="30000" dirty="0" smtClean="0"/>
              <a:t>ης</a:t>
            </a:r>
            <a:r>
              <a:rPr lang="el-GR" dirty="0" smtClean="0"/>
              <a:t> συζυγίας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73275"/>
            <a:ext cx="6858000" cy="3762375"/>
          </a:xfrm>
        </p:spPr>
      </p:pic>
    </p:spTree>
    <p:extLst>
      <p:ext uri="{BB962C8B-B14F-4D97-AF65-F5344CB8AC3E}">
        <p14:creationId xmlns:p14="http://schemas.microsoft.com/office/powerpoint/2010/main" val="29946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Attention!</a:t>
            </a:r>
            <a:r>
              <a:rPr lang="en-US" dirty="0" smtClean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participes</a:t>
            </a:r>
            <a:r>
              <a:rPr lang="en-US" dirty="0" smtClean="0"/>
              <a:t> pass</a:t>
            </a:r>
            <a:r>
              <a:rPr lang="fr-FR" dirty="0" smtClean="0"/>
              <a:t>é</a:t>
            </a:r>
            <a:r>
              <a:rPr lang="en-US" dirty="0" smtClean="0"/>
              <a:t>s des </a:t>
            </a:r>
            <a:r>
              <a:rPr lang="en-US" dirty="0" err="1" smtClean="0"/>
              <a:t>verbes</a:t>
            </a:r>
            <a:r>
              <a:rPr lang="en-US" dirty="0" smtClean="0"/>
              <a:t> du 3me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des </a:t>
            </a:r>
            <a:r>
              <a:rPr lang="en-US" dirty="0" err="1" smtClean="0"/>
              <a:t>terminaisons</a:t>
            </a:r>
            <a:r>
              <a:rPr lang="en-US" dirty="0" smtClean="0"/>
              <a:t> </a:t>
            </a:r>
            <a:r>
              <a:rPr lang="en-US" dirty="0" err="1" smtClean="0"/>
              <a:t>différentes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/>
          </a:bodyPr>
          <a:lstStyle/>
          <a:p>
            <a:r>
              <a:rPr lang="en-US" dirty="0" err="1" smtClean="0"/>
              <a:t>Boire</a:t>
            </a:r>
            <a:r>
              <a:rPr lang="en-US" dirty="0" smtClean="0"/>
              <a:t> &gt;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fr-FR" dirty="0" smtClean="0"/>
              <a:t>=</a:t>
            </a:r>
            <a:r>
              <a:rPr lang="el-GR" dirty="0" smtClean="0"/>
              <a:t> πίνω</a:t>
            </a:r>
            <a:r>
              <a:rPr lang="fr-FR" dirty="0" smtClean="0"/>
              <a:t>         </a:t>
            </a:r>
            <a:r>
              <a:rPr lang="el-GR" dirty="0" smtClean="0"/>
              <a:t>            </a:t>
            </a:r>
            <a:r>
              <a:rPr lang="fr-FR" dirty="0" smtClean="0"/>
              <a:t> </a:t>
            </a:r>
            <a:r>
              <a:rPr lang="el-GR" dirty="0" smtClean="0">
                <a:solidFill>
                  <a:srgbClr val="FFFF00"/>
                </a:solidFill>
              </a:rPr>
              <a:t>ΠΡΟΣΟΧΗ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Lire &gt; </a:t>
            </a:r>
            <a:r>
              <a:rPr lang="en-US" dirty="0" err="1" smtClean="0"/>
              <a:t>lu</a:t>
            </a:r>
            <a:r>
              <a:rPr lang="el-GR" dirty="0" smtClean="0"/>
              <a:t> = διαβάζω                ΔΙΑΦΟΡΕΤΙΚΕΣ </a:t>
            </a:r>
            <a:endParaRPr lang="en-US" dirty="0" smtClean="0"/>
          </a:p>
          <a:p>
            <a:r>
              <a:rPr lang="en-US" dirty="0" smtClean="0"/>
              <a:t>Dire &gt; </a:t>
            </a:r>
            <a:r>
              <a:rPr lang="en-US" dirty="0" err="1" smtClean="0"/>
              <a:t>dit</a:t>
            </a:r>
            <a:r>
              <a:rPr lang="el-GR" dirty="0" smtClean="0"/>
              <a:t> = λέω                      ΚΑΤΑΛΗΞΕΙΣ</a:t>
            </a:r>
            <a:endParaRPr lang="en-US" dirty="0" smtClean="0"/>
          </a:p>
          <a:p>
            <a:r>
              <a:rPr lang="en-US" dirty="0" err="1" smtClean="0"/>
              <a:t>Ecrire</a:t>
            </a:r>
            <a:r>
              <a:rPr lang="en-US" dirty="0" smtClean="0"/>
              <a:t> &gt; </a:t>
            </a:r>
            <a:r>
              <a:rPr lang="en-US" dirty="0" err="1"/>
              <a:t>é</a:t>
            </a:r>
            <a:r>
              <a:rPr lang="en-US" dirty="0" err="1" smtClean="0"/>
              <a:t>crit</a:t>
            </a:r>
            <a:r>
              <a:rPr lang="el-GR" dirty="0" smtClean="0"/>
              <a:t> = γράφω</a:t>
            </a:r>
            <a:endParaRPr lang="en-US" dirty="0" smtClean="0"/>
          </a:p>
          <a:p>
            <a:r>
              <a:rPr lang="en-US" dirty="0" err="1" smtClean="0"/>
              <a:t>Mettre</a:t>
            </a:r>
            <a:r>
              <a:rPr lang="en-US" dirty="0" smtClean="0"/>
              <a:t> &gt; </a:t>
            </a:r>
            <a:r>
              <a:rPr lang="en-US" dirty="0" err="1" smtClean="0"/>
              <a:t>mis</a:t>
            </a:r>
            <a:r>
              <a:rPr lang="el-GR" dirty="0" smtClean="0"/>
              <a:t> = βάζω</a:t>
            </a:r>
            <a:endParaRPr lang="en-US" dirty="0" smtClean="0"/>
          </a:p>
          <a:p>
            <a:r>
              <a:rPr lang="en-US" dirty="0" err="1" smtClean="0"/>
              <a:t>Pouvoir</a:t>
            </a:r>
            <a:r>
              <a:rPr lang="en-US" dirty="0" smtClean="0"/>
              <a:t> &gt; </a:t>
            </a:r>
            <a:r>
              <a:rPr lang="en-US" dirty="0" err="1" smtClean="0"/>
              <a:t>pu</a:t>
            </a:r>
            <a:r>
              <a:rPr lang="el-GR" dirty="0" smtClean="0"/>
              <a:t> = μπορώ</a:t>
            </a:r>
            <a:endParaRPr lang="en-US" dirty="0" smtClean="0"/>
          </a:p>
          <a:p>
            <a:r>
              <a:rPr lang="en-US" dirty="0" err="1" smtClean="0"/>
              <a:t>Vouloir</a:t>
            </a:r>
            <a:r>
              <a:rPr lang="en-US" dirty="0" smtClean="0"/>
              <a:t> &gt; </a:t>
            </a:r>
            <a:r>
              <a:rPr lang="en-US" dirty="0" err="1" smtClean="0"/>
              <a:t>voulu</a:t>
            </a:r>
            <a:r>
              <a:rPr lang="el-GR" dirty="0" smtClean="0"/>
              <a:t> = θέλω</a:t>
            </a:r>
            <a:endParaRPr lang="en-US" dirty="0" smtClean="0"/>
          </a:p>
          <a:p>
            <a:r>
              <a:rPr lang="en-US" dirty="0" err="1" smtClean="0"/>
              <a:t>Prendre</a:t>
            </a:r>
            <a:r>
              <a:rPr lang="en-US" dirty="0" smtClean="0"/>
              <a:t> &gt; </a:t>
            </a:r>
            <a:r>
              <a:rPr lang="en-US" dirty="0" err="1" smtClean="0"/>
              <a:t>pris</a:t>
            </a:r>
            <a:r>
              <a:rPr lang="el-GR" dirty="0" smtClean="0"/>
              <a:t> = παίρνω</a:t>
            </a:r>
            <a:endParaRPr lang="en-US" dirty="0" smtClean="0"/>
          </a:p>
          <a:p>
            <a:r>
              <a:rPr lang="en-US" dirty="0" err="1" smtClean="0"/>
              <a:t>Voir</a:t>
            </a:r>
            <a:r>
              <a:rPr lang="en-US" dirty="0" smtClean="0"/>
              <a:t> &gt; </a:t>
            </a:r>
            <a:r>
              <a:rPr lang="en-US" dirty="0" smtClean="0"/>
              <a:t>vu</a:t>
            </a:r>
            <a:r>
              <a:rPr lang="el-GR" dirty="0" smtClean="0"/>
              <a:t> = βλέπω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79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conjugue</a:t>
            </a:r>
            <a:r>
              <a:rPr lang="en-US" dirty="0" smtClean="0"/>
              <a:t> = </a:t>
            </a:r>
            <a:r>
              <a:rPr lang="el-GR" dirty="0" smtClean="0"/>
              <a:t>κλίνω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54237"/>
            <a:ext cx="6858000" cy="3600450"/>
          </a:xfrm>
        </p:spPr>
      </p:pic>
    </p:spTree>
    <p:extLst>
      <p:ext uri="{BB962C8B-B14F-4D97-AF65-F5344CB8AC3E}">
        <p14:creationId xmlns:p14="http://schemas.microsoft.com/office/powerpoint/2010/main" val="9937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393</Words>
  <Application>Microsoft Office PowerPoint</Application>
  <PresentationFormat>Προβολή στην οθόνη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Αποκορύφωμα</vt:lpstr>
      <vt:lpstr>Bonjour! </vt:lpstr>
      <vt:lpstr>Grammaire Passé Composé = Αόριστος </vt:lpstr>
      <vt:lpstr>Κλίνω το βοηθητικό ρήμα avoir + την μετοχή του ρήματος</vt:lpstr>
      <vt:lpstr>Les verbes  du 1er groupe =  Τα ρήματα 1ης συζυγίας  participe passe : -e </vt:lpstr>
      <vt:lpstr>Les verbes du 2me groupe participe passe : -i</vt:lpstr>
      <vt:lpstr>Verbe finir au passé composé = τελείωσα</vt:lpstr>
      <vt:lpstr>Μετοχές βοηθητικών ρημάτων etre  avoir και 3ης συζυγίας </vt:lpstr>
      <vt:lpstr>Attention! Les participes passés des verbes du 3me groupe ont des terminaisons différentes </vt:lpstr>
      <vt:lpstr>Je conjugue = κλίνω</vt:lpstr>
      <vt:lpstr>Je me rappelle!!</vt:lpstr>
      <vt:lpstr>ACCORD DU PARTICIPE Συμφωνία μετοχής </vt:lpstr>
      <vt:lpstr>ACCORD DU PARTICIPE Συμφωνία μετοχής</vt:lpstr>
      <vt:lpstr>ΕXERCICE 1</vt:lpstr>
      <vt:lpstr>EXERCICE 2</vt:lpstr>
      <vt:lpstr>Au revoir!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 </dc:title>
  <dc:creator>Blade</dc:creator>
  <cp:lastModifiedBy>Blade</cp:lastModifiedBy>
  <cp:revision>25</cp:revision>
  <dcterms:created xsi:type="dcterms:W3CDTF">2020-03-31T12:38:00Z</dcterms:created>
  <dcterms:modified xsi:type="dcterms:W3CDTF">2020-03-31T18:24:40Z</dcterms:modified>
</cp:coreProperties>
</file>