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6" r:id="rId5"/>
    <p:sldId id="259" r:id="rId6"/>
    <p:sldId id="260" r:id="rId7"/>
    <p:sldId id="261" r:id="rId8"/>
    <p:sldId id="267" r:id="rId9"/>
    <p:sldId id="268" r:id="rId10"/>
    <p:sldId id="264" r:id="rId11"/>
    <p:sldId id="269" r:id="rId1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267" y="-6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57F4D8B-61D0-4910-98E6-DBDA39A2D8F5}" type="datetimeFigureOut">
              <a:rPr lang="el-GR" smtClean="0"/>
              <a:pPr/>
              <a:t>28/3/2020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36683DD-386E-40E9-9904-DD3B84ACC3FA}"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57F4D8B-61D0-4910-98E6-DBDA39A2D8F5}" type="datetimeFigureOut">
              <a:rPr lang="el-GR" smtClean="0"/>
              <a:pPr/>
              <a:t>28/3/2020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36683DD-386E-40E9-9904-DD3B84ACC3FA}"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57F4D8B-61D0-4910-98E6-DBDA39A2D8F5}" type="datetimeFigureOut">
              <a:rPr lang="el-GR" smtClean="0"/>
              <a:pPr/>
              <a:t>28/3/2020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36683DD-386E-40E9-9904-DD3B84ACC3FA}"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257F4D8B-61D0-4910-98E6-DBDA39A2D8F5}" type="datetimeFigureOut">
              <a:rPr lang="el-GR" smtClean="0"/>
              <a:pPr/>
              <a:t>28/3/2020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36683DD-386E-40E9-9904-DD3B84ACC3FA}"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57F4D8B-61D0-4910-98E6-DBDA39A2D8F5}" type="datetimeFigureOut">
              <a:rPr lang="el-GR" smtClean="0"/>
              <a:pPr/>
              <a:t>28/3/2020</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536683DD-386E-40E9-9904-DD3B84ACC3FA}"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257F4D8B-61D0-4910-98E6-DBDA39A2D8F5}" type="datetimeFigureOut">
              <a:rPr lang="el-GR" smtClean="0"/>
              <a:pPr/>
              <a:t>28/3/2020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36683DD-386E-40E9-9904-DD3B84ACC3FA}"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257F4D8B-61D0-4910-98E6-DBDA39A2D8F5}" type="datetimeFigureOut">
              <a:rPr lang="el-GR" smtClean="0"/>
              <a:pPr/>
              <a:t>28/3/2020</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536683DD-386E-40E9-9904-DD3B84ACC3FA}"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257F4D8B-61D0-4910-98E6-DBDA39A2D8F5}" type="datetimeFigureOut">
              <a:rPr lang="el-GR" smtClean="0"/>
              <a:pPr/>
              <a:t>28/3/2020</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536683DD-386E-40E9-9904-DD3B84ACC3FA}"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57F4D8B-61D0-4910-98E6-DBDA39A2D8F5}" type="datetimeFigureOut">
              <a:rPr lang="el-GR" smtClean="0"/>
              <a:pPr/>
              <a:t>28/3/2020</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536683DD-386E-40E9-9904-DD3B84ACC3FA}"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57F4D8B-61D0-4910-98E6-DBDA39A2D8F5}" type="datetimeFigureOut">
              <a:rPr lang="el-GR" smtClean="0"/>
              <a:pPr/>
              <a:t>28/3/2020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36683DD-386E-40E9-9904-DD3B84ACC3FA}"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57F4D8B-61D0-4910-98E6-DBDA39A2D8F5}" type="datetimeFigureOut">
              <a:rPr lang="el-GR" smtClean="0"/>
              <a:pPr/>
              <a:t>28/3/2020</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536683DD-386E-40E9-9904-DD3B84ACC3FA}"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7F4D8B-61D0-4910-98E6-DBDA39A2D8F5}" type="datetimeFigureOut">
              <a:rPr lang="el-GR" smtClean="0"/>
              <a:pPr/>
              <a:t>28/3/2020</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6683DD-386E-40E9-9904-DD3B84ACC3FA}"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ebooks.edu.gr/modules/ebook/show.php/DSGYM-B122/778/5081,23150/"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f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fif"/><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Τίτλος"/>
          <p:cNvSpPr>
            <a:spLocks noGrp="1"/>
          </p:cNvSpPr>
          <p:nvPr>
            <p:ph type="title"/>
          </p:nvPr>
        </p:nvSpPr>
        <p:spPr/>
        <p:txBody>
          <a:bodyPr>
            <a:normAutofit fontScale="90000"/>
          </a:bodyPr>
          <a:lstStyle/>
          <a:p>
            <a:r>
              <a:rPr lang="el-GR" sz="2800" b="1" dirty="0" smtClean="0">
                <a:solidFill>
                  <a:srgbClr val="FF0000"/>
                </a:solidFill>
              </a:rPr>
              <a:t>Θεματική ενότητα 2. Ποιος είναι ο Θεός των Χριστιανών;</a:t>
            </a:r>
            <a:br>
              <a:rPr lang="el-GR" sz="2800" b="1" dirty="0" smtClean="0">
                <a:solidFill>
                  <a:srgbClr val="FF0000"/>
                </a:solidFill>
              </a:rPr>
            </a:br>
            <a:r>
              <a:rPr lang="el-GR" sz="2800" b="1" dirty="0" smtClean="0">
                <a:solidFill>
                  <a:srgbClr val="FF0000"/>
                </a:solidFill>
              </a:rPr>
              <a:t>Η </a:t>
            </a:r>
            <a:r>
              <a:rPr lang="el-GR" sz="2800" b="1" dirty="0" smtClean="0">
                <a:solidFill>
                  <a:srgbClr val="FF0000"/>
                </a:solidFill>
              </a:rPr>
              <a:t>παραβολή του Σπλαχνικού Πατέρα</a:t>
            </a:r>
            <a:endParaRPr lang="el-GR" sz="2800" b="1" dirty="0">
              <a:solidFill>
                <a:srgbClr val="FF0000"/>
              </a:solidFill>
            </a:endParaRPr>
          </a:p>
        </p:txBody>
      </p:sp>
      <p:pic>
        <p:nvPicPr>
          <p:cNvPr id="6" name="5 - Θέση περιεχομένου" descr="O-Asotos-Yios.jpg"/>
          <p:cNvPicPr>
            <a:picLocks noGrp="1" noChangeAspect="1"/>
          </p:cNvPicPr>
          <p:nvPr>
            <p:ph idx="1"/>
          </p:nvPr>
        </p:nvPicPr>
        <p:blipFill>
          <a:blip r:embed="rId2" cstate="print"/>
          <a:stretch>
            <a:fillRect/>
          </a:stretch>
        </p:blipFill>
        <p:spPr>
          <a:xfrm>
            <a:off x="1695499" y="1600200"/>
            <a:ext cx="5753002" cy="4525963"/>
          </a:xfr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solidFill>
                  <a:srgbClr val="FF0000"/>
                </a:solidFill>
              </a:rPr>
              <a:t>Χαρακτηριστικά του Θεού - Πατέρα</a:t>
            </a:r>
            <a:endParaRPr lang="el-GR" sz="2800" b="1" dirty="0">
              <a:solidFill>
                <a:srgbClr val="FF0000"/>
              </a:solidFill>
            </a:endParaRPr>
          </a:p>
        </p:txBody>
      </p:sp>
      <p:sp>
        <p:nvSpPr>
          <p:cNvPr id="3" name="2 - Θέση περιεχομένου"/>
          <p:cNvSpPr>
            <a:spLocks noGrp="1"/>
          </p:cNvSpPr>
          <p:nvPr>
            <p:ph idx="1"/>
          </p:nvPr>
        </p:nvSpPr>
        <p:spPr/>
        <p:txBody>
          <a:bodyPr>
            <a:normAutofit/>
          </a:bodyPr>
          <a:lstStyle/>
          <a:p>
            <a:pPr algn="just">
              <a:buFont typeface="Wingdings" pitchFamily="2" charset="2"/>
              <a:buChar char="v"/>
            </a:pPr>
            <a:r>
              <a:rPr lang="el-GR" sz="2400" dirty="0" smtClean="0"/>
              <a:t>Αγαπά αληθινά, σέβεται την ελευθερία και εμπιστεύεται το πλάσμα του</a:t>
            </a:r>
          </a:p>
          <a:p>
            <a:pPr algn="just">
              <a:buFont typeface="Wingdings" pitchFamily="2" charset="2"/>
              <a:buChar char="v"/>
            </a:pPr>
            <a:r>
              <a:rPr lang="el-GR" sz="2400" dirty="0" smtClean="0"/>
              <a:t>Είναι αγαθός, σοφός, γενναιόδωρος και αξιαγάπητος, εγκάρδιος, φιλόστοργος και φιλάνθρωπος</a:t>
            </a:r>
          </a:p>
          <a:p>
            <a:pPr algn="just">
              <a:buFont typeface="Wingdings" pitchFamily="2" charset="2"/>
              <a:buChar char="v"/>
            </a:pPr>
            <a:r>
              <a:rPr lang="el-GR" sz="2400" dirty="0" smtClean="0"/>
              <a:t>Σπεύδει με καλοσύνη προς τον συντριμμένο, συγχωρεί, ανορθώνει, στηρίζει και χαίρει. Είναι ανεκτικός, πατρικός και τρυφερός</a:t>
            </a:r>
          </a:p>
          <a:p>
            <a:pPr algn="just">
              <a:buFont typeface="Wingdings" pitchFamily="2" charset="2"/>
              <a:buChar char="v"/>
            </a:pPr>
            <a:r>
              <a:rPr lang="el-GR" sz="2400" dirty="0" smtClean="0"/>
              <a:t>Σπεύδει και πάλι, παρακαλεί, υπενθυμίζει, αναγνωρίζει και παρακινεί</a:t>
            </a:r>
          </a:p>
          <a:p>
            <a:pPr algn="just">
              <a:buFont typeface="Wingdings" pitchFamily="2" charset="2"/>
              <a:buChar char="v"/>
            </a:pPr>
            <a:r>
              <a:rPr lang="el-GR" sz="2400" dirty="0" smtClean="0"/>
              <a:t>Θεός της σπλαχνικής αγάπης και καλοσύνης, της έκπληξης και του μεγαλείου, της συγνώμης και της θαλπωρής</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Autofit/>
          </a:bodyPr>
          <a:lstStyle/>
          <a:p>
            <a:r>
              <a:rPr lang="el-GR" sz="2400" dirty="0"/>
              <a:t>Μπείτε στον </a:t>
            </a:r>
            <a:r>
              <a:rPr lang="el-GR" sz="2400" dirty="0" err="1"/>
              <a:t>παραρακάτω</a:t>
            </a:r>
            <a:r>
              <a:rPr lang="el-GR" sz="2400" dirty="0"/>
              <a:t> σύνδεσμο </a:t>
            </a:r>
            <a:br>
              <a:rPr lang="el-GR" sz="2400" dirty="0"/>
            </a:br>
            <a:r>
              <a:rPr lang="en-US" sz="2400" dirty="0">
                <a:hlinkClick r:id="rId2"/>
              </a:rPr>
              <a:t>http://ebooks.edu.gr/modules/ebook/show.php/DSGYM-B122/778/5081,231</a:t>
            </a:r>
            <a:endParaRPr lang="el-GR" sz="2400" dirty="0"/>
          </a:p>
        </p:txBody>
      </p:sp>
      <p:sp>
        <p:nvSpPr>
          <p:cNvPr id="3" name="Θέση περιεχομένου 2"/>
          <p:cNvSpPr>
            <a:spLocks noGrp="1"/>
          </p:cNvSpPr>
          <p:nvPr>
            <p:ph idx="1"/>
          </p:nvPr>
        </p:nvSpPr>
        <p:spPr/>
        <p:txBody>
          <a:bodyPr>
            <a:normAutofit lnSpcReduction="10000"/>
          </a:bodyPr>
          <a:lstStyle/>
          <a:p>
            <a:pPr marL="514350" indent="-514350">
              <a:buFont typeface="+mj-lt"/>
              <a:buAutoNum type="arabicPeriod"/>
            </a:pPr>
            <a:r>
              <a:rPr lang="el-GR" dirty="0" smtClean="0"/>
              <a:t>Περιγράψτε τη στάση του πατέρα απέναντι στο μεγαλύτερο γιο.</a:t>
            </a:r>
          </a:p>
          <a:p>
            <a:pPr marL="514350" indent="-514350">
              <a:buFont typeface="+mj-lt"/>
              <a:buAutoNum type="arabicPeriod"/>
            </a:pPr>
            <a:r>
              <a:rPr lang="el-GR" dirty="0" smtClean="0"/>
              <a:t>Ποιο είναι το λάθος του μεγάλου γιού μετά την επιστροφή του μικρού αδελφού του;</a:t>
            </a:r>
          </a:p>
          <a:p>
            <a:pPr marL="514350" indent="-514350">
              <a:buFont typeface="+mj-lt"/>
              <a:buAutoNum type="arabicPeriod"/>
            </a:pPr>
            <a:r>
              <a:rPr lang="el-GR" dirty="0" smtClean="0"/>
              <a:t>Πώς κρίνετε τη στάση του πατέρα προς τον μικρό και το μεγάλο γιο.</a:t>
            </a:r>
          </a:p>
          <a:p>
            <a:pPr marL="514350" indent="-514350">
              <a:buFont typeface="+mj-lt"/>
              <a:buAutoNum type="arabicPeriod"/>
            </a:pPr>
            <a:r>
              <a:rPr lang="el-GR" dirty="0" smtClean="0"/>
              <a:t>Ποια ονομασία θα δίνατε στην παραβολή, του «σπλαχνικού πατέρα» ή του «άσωτου υιού»;</a:t>
            </a:r>
            <a:endParaRPr lang="el-GR" dirty="0"/>
          </a:p>
        </p:txBody>
      </p:sp>
    </p:spTree>
    <p:extLst>
      <p:ext uri="{BB962C8B-B14F-4D97-AF65-F5344CB8AC3E}">
        <p14:creationId xmlns:p14="http://schemas.microsoft.com/office/powerpoint/2010/main" val="41188934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3600" dirty="0" smtClean="0">
                <a:solidFill>
                  <a:srgbClr val="FF0000"/>
                </a:solidFill>
              </a:rPr>
              <a:t>Η ΠΑΡΑΒΟΛΗ ΤΟΥ ΣΠΛΑΧΝΙΚΟΥ ΠΑΤΕΡΑ</a:t>
            </a:r>
            <a:endParaRPr lang="el-GR" sz="3600" dirty="0">
              <a:solidFill>
                <a:srgbClr val="FF0000"/>
              </a:solidFill>
            </a:endParaRPr>
          </a:p>
        </p:txBody>
      </p:sp>
      <p:graphicFrame>
        <p:nvGraphicFramePr>
          <p:cNvPr id="4" name="3 - Θέση περιεχομένου"/>
          <p:cNvGraphicFramePr>
            <a:graphicFrameLocks noGrp="1"/>
          </p:cNvGraphicFramePr>
          <p:nvPr>
            <p:ph idx="1"/>
          </p:nvPr>
        </p:nvGraphicFramePr>
        <p:xfrm>
          <a:off x="457200" y="1600200"/>
          <a:ext cx="8229600" cy="4206240"/>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algn="ctr"/>
                      <a:r>
                        <a:rPr lang="el-GR" dirty="0" smtClean="0"/>
                        <a:t>Τα πρόσωπα</a:t>
                      </a:r>
                      <a:r>
                        <a:rPr lang="el-GR" baseline="0" dirty="0" smtClean="0"/>
                        <a:t> της παραβολής</a:t>
                      </a:r>
                      <a:endParaRPr lang="el-GR" dirty="0" smtClean="0"/>
                    </a:p>
                    <a:p>
                      <a:endParaRPr lang="el-GR" dirty="0" smtClean="0"/>
                    </a:p>
                    <a:p>
                      <a:endParaRPr lang="el-GR" dirty="0"/>
                    </a:p>
                  </a:txBody>
                  <a:tcPr/>
                </a:tc>
                <a:tc>
                  <a:txBody>
                    <a:bodyPr/>
                    <a:lstStyle/>
                    <a:p>
                      <a:pPr algn="ctr"/>
                      <a:r>
                        <a:rPr lang="el-GR" dirty="0" smtClean="0"/>
                        <a:t>Ποιους συμβολίζουν</a:t>
                      </a:r>
                      <a:endParaRPr lang="el-GR" dirty="0"/>
                    </a:p>
                  </a:txBody>
                  <a:tcPr/>
                </a:tc>
              </a:tr>
              <a:tr h="370840">
                <a:tc>
                  <a:txBody>
                    <a:bodyPr/>
                    <a:lstStyle/>
                    <a:p>
                      <a:pPr algn="ctr"/>
                      <a:r>
                        <a:rPr lang="el-GR" dirty="0" smtClean="0"/>
                        <a:t>Πατέρας</a:t>
                      </a:r>
                    </a:p>
                    <a:p>
                      <a:endParaRPr lang="el-GR" dirty="0" smtClean="0"/>
                    </a:p>
                    <a:p>
                      <a:endParaRPr lang="el-GR" dirty="0"/>
                    </a:p>
                  </a:txBody>
                  <a:tcPr/>
                </a:tc>
                <a:tc>
                  <a:txBody>
                    <a:bodyPr/>
                    <a:lstStyle/>
                    <a:p>
                      <a:pPr algn="just"/>
                      <a:r>
                        <a:rPr lang="el-GR" dirty="0" smtClean="0"/>
                        <a:t>Το</a:t>
                      </a:r>
                      <a:r>
                        <a:rPr lang="el-GR" baseline="0" dirty="0" smtClean="0"/>
                        <a:t> Θεό Πατέρα, που αγαπά όλους τους ανθρώπους και παραμένει εύσπλαχνος προς όλους.</a:t>
                      </a:r>
                      <a:endParaRPr lang="el-GR" dirty="0"/>
                    </a:p>
                  </a:txBody>
                  <a:tcPr/>
                </a:tc>
              </a:tr>
              <a:tr h="370840">
                <a:tc>
                  <a:txBody>
                    <a:bodyPr/>
                    <a:lstStyle/>
                    <a:p>
                      <a:endParaRPr lang="el-GR" dirty="0" smtClean="0"/>
                    </a:p>
                    <a:p>
                      <a:pPr algn="ctr"/>
                      <a:r>
                        <a:rPr lang="el-GR" dirty="0" smtClean="0"/>
                        <a:t>Μικρότερος γιος</a:t>
                      </a:r>
                    </a:p>
                    <a:p>
                      <a:endParaRPr lang="el-GR" dirty="0"/>
                    </a:p>
                  </a:txBody>
                  <a:tcPr/>
                </a:tc>
                <a:tc>
                  <a:txBody>
                    <a:bodyPr/>
                    <a:lstStyle/>
                    <a:p>
                      <a:pPr algn="just"/>
                      <a:r>
                        <a:rPr lang="el-GR" dirty="0" smtClean="0"/>
                        <a:t>Αυτούς που παρά</a:t>
                      </a:r>
                      <a:r>
                        <a:rPr lang="el-GR" baseline="0" dirty="0" smtClean="0"/>
                        <a:t> τις αποτυχίες τους, επιστρέφουν στο Θεό, έχοντας εμπιστοσύνη στην αγάπη Του.</a:t>
                      </a:r>
                      <a:endParaRPr lang="el-GR" dirty="0"/>
                    </a:p>
                  </a:txBody>
                  <a:tcPr/>
                </a:tc>
              </a:tr>
              <a:tr h="370840">
                <a:tc>
                  <a:txBody>
                    <a:bodyPr/>
                    <a:lstStyle/>
                    <a:p>
                      <a:endParaRPr lang="el-GR" dirty="0" smtClean="0"/>
                    </a:p>
                    <a:p>
                      <a:pPr algn="ctr"/>
                      <a:r>
                        <a:rPr lang="el-GR" dirty="0" smtClean="0"/>
                        <a:t>Μεγαλύτερος γιος</a:t>
                      </a:r>
                    </a:p>
                    <a:p>
                      <a:endParaRPr lang="el-GR" dirty="0"/>
                    </a:p>
                  </a:txBody>
                  <a:tcPr/>
                </a:tc>
                <a:tc>
                  <a:txBody>
                    <a:bodyPr/>
                    <a:lstStyle/>
                    <a:p>
                      <a:pPr algn="just"/>
                      <a:r>
                        <a:rPr lang="el-GR" dirty="0" smtClean="0"/>
                        <a:t>Αυτούς</a:t>
                      </a:r>
                      <a:r>
                        <a:rPr lang="el-GR" baseline="0" dirty="0" smtClean="0"/>
                        <a:t> που νομίζουν ότι είναι κοντά στο Θεό, ενώ στην πραγματικότητα είναι μακριά Του, αφού δεν μπορούν να συγχωρήσουν και </a:t>
                      </a:r>
                      <a:r>
                        <a:rPr lang="el-GR" baseline="0" dirty="0" err="1" smtClean="0"/>
                        <a:t>ν΄</a:t>
                      </a:r>
                      <a:r>
                        <a:rPr lang="el-GR" baseline="0" dirty="0" smtClean="0"/>
                        <a:t> αγαπήσουν τους συνανθρώπους τους.</a:t>
                      </a:r>
                      <a:endParaRPr lang="el-GR" dirty="0"/>
                    </a:p>
                  </a:txBody>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4638"/>
            <a:ext cx="8219256" cy="850106"/>
          </a:xfrm>
        </p:spPr>
        <p:txBody>
          <a:bodyPr>
            <a:normAutofit/>
          </a:bodyPr>
          <a:lstStyle/>
          <a:p>
            <a:r>
              <a:rPr lang="el-GR" sz="2800" dirty="0" smtClean="0"/>
              <a:t>Για ποιον λόγο ο Ιησούς είπε την παραβολή αυτή;</a:t>
            </a:r>
            <a:endParaRPr lang="el-GR" sz="2800" dirty="0"/>
          </a:p>
        </p:txBody>
      </p:sp>
      <p:sp>
        <p:nvSpPr>
          <p:cNvPr id="3" name="2 - Θέση περιεχομένου"/>
          <p:cNvSpPr>
            <a:spLocks noGrp="1"/>
          </p:cNvSpPr>
          <p:nvPr>
            <p:ph idx="1"/>
          </p:nvPr>
        </p:nvSpPr>
        <p:spPr>
          <a:xfrm>
            <a:off x="457200" y="1124744"/>
            <a:ext cx="8229600" cy="5001419"/>
          </a:xfrm>
        </p:spPr>
        <p:txBody>
          <a:bodyPr>
            <a:normAutofit lnSpcReduction="10000"/>
          </a:bodyPr>
          <a:lstStyle/>
          <a:p>
            <a:pPr algn="just"/>
            <a:r>
              <a:rPr lang="el-GR" sz="2400" dirty="0" smtClean="0"/>
              <a:t>Τελώνες και «αμαρτωλοί» αντιμετωπίζονταν τότε- ως </a:t>
            </a:r>
            <a:r>
              <a:rPr lang="el-GR" sz="2400" dirty="0" smtClean="0">
                <a:solidFill>
                  <a:srgbClr val="7030A0"/>
                </a:solidFill>
              </a:rPr>
              <a:t>περιφρονητές και παραβάτες </a:t>
            </a:r>
            <a:r>
              <a:rPr lang="el-GR" sz="2400" dirty="0" smtClean="0"/>
              <a:t>του θείου Νόμου- με θρησκευτικό και κοινωνικό αποκλεισμό, απέχθεια και περιφρόνηση. Ενδιαφέρον </a:t>
            </a:r>
            <a:r>
              <a:rPr lang="el-GR" sz="2400" dirty="0" err="1" smtClean="0"/>
              <a:t>γι΄αυτούς</a:t>
            </a:r>
            <a:r>
              <a:rPr lang="el-GR" sz="2400" dirty="0" smtClean="0"/>
              <a:t>, </a:t>
            </a:r>
            <a:r>
              <a:rPr lang="el-GR" sz="2400" dirty="0" smtClean="0">
                <a:solidFill>
                  <a:srgbClr val="0070C0"/>
                </a:solidFill>
              </a:rPr>
              <a:t>φιλίες και οικειότητες </a:t>
            </a:r>
            <a:r>
              <a:rPr lang="el-GR" sz="2400" dirty="0" smtClean="0"/>
              <a:t>μαζί τους αξιολογούνταν ως βεβήλωση και προσβολή κατά του αγίου Θεού. Στο πρόσωπο, στον λόγο και στο έργο του Χριστού αυτοί ανακάλυψαν έναν κόσμο </a:t>
            </a:r>
            <a:r>
              <a:rPr lang="el-GR" sz="2400" dirty="0" smtClean="0">
                <a:solidFill>
                  <a:srgbClr val="0070C0"/>
                </a:solidFill>
              </a:rPr>
              <a:t>θαλπωρής, αγάπης</a:t>
            </a:r>
            <a:r>
              <a:rPr lang="el-GR" sz="2400" dirty="0" smtClean="0">
                <a:solidFill>
                  <a:schemeClr val="tx2">
                    <a:lumMod val="60000"/>
                    <a:lumOff val="40000"/>
                  </a:schemeClr>
                </a:solidFill>
              </a:rPr>
              <a:t>, </a:t>
            </a:r>
            <a:r>
              <a:rPr lang="el-GR" sz="2400" dirty="0" smtClean="0">
                <a:solidFill>
                  <a:srgbClr val="0070C0"/>
                </a:solidFill>
              </a:rPr>
              <a:t>χαράς, αλήθειας  </a:t>
            </a:r>
            <a:r>
              <a:rPr lang="el-GR" sz="2400" dirty="0" smtClean="0"/>
              <a:t>για όλους- και για τους ίδιους. Δέχονταν το μήνυμά του, μεταστρέφονταν και άλλαζαν</a:t>
            </a:r>
            <a:r>
              <a:rPr lang="el-GR" sz="2400" dirty="0" smtClean="0"/>
              <a:t>.</a:t>
            </a:r>
          </a:p>
          <a:p>
            <a:pPr algn="just"/>
            <a:r>
              <a:rPr lang="el-GR" sz="2400" dirty="0" smtClean="0"/>
              <a:t> </a:t>
            </a:r>
            <a:r>
              <a:rPr lang="el-GR" sz="2400" dirty="0" smtClean="0"/>
              <a:t>Ο Ιησούς με την π. αποσαφηνίζει στους επικριτές και αιτιολογεί τη συμπαθή στάση του προς τους αποβλήτους, καλεί </a:t>
            </a:r>
            <a:r>
              <a:rPr lang="el-GR" sz="2400" dirty="0" smtClean="0">
                <a:solidFill>
                  <a:srgbClr val="FF0000"/>
                </a:solidFill>
              </a:rPr>
              <a:t>να μεταβάλουν τη δυσμενή στάση </a:t>
            </a:r>
            <a:r>
              <a:rPr lang="el-GR" sz="2400" dirty="0" smtClean="0"/>
              <a:t>και συμπεριφορά τους και να γίνουν </a:t>
            </a:r>
            <a:r>
              <a:rPr lang="el-GR" sz="2400" dirty="0" smtClean="0">
                <a:solidFill>
                  <a:srgbClr val="FF0000"/>
                </a:solidFill>
              </a:rPr>
              <a:t>κοινωνοί της χαράς </a:t>
            </a:r>
            <a:r>
              <a:rPr lang="el-GR" sz="2400" dirty="0" smtClean="0"/>
              <a:t>για τη μεταστροφή τους.</a:t>
            </a:r>
          </a:p>
          <a:p>
            <a:pPr algn="just"/>
            <a:endParaRPr lang="el-GR"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5729888"/>
            <a:ext cx="8229600" cy="939472"/>
          </a:xfrm>
        </p:spPr>
        <p:txBody>
          <a:bodyPr>
            <a:normAutofit/>
          </a:bodyPr>
          <a:lstStyle/>
          <a:p>
            <a:pPr algn="just"/>
            <a:r>
              <a:rPr lang="el-GR" sz="2400" dirty="0" smtClean="0"/>
              <a:t>Ο μικρότερος γιος σε κρίσιμες στιγμές, Α. </a:t>
            </a:r>
            <a:r>
              <a:rPr lang="el-GR" sz="2400" dirty="0" err="1" smtClean="0"/>
              <a:t>Μπορατίνσκι</a:t>
            </a:r>
            <a:r>
              <a:rPr lang="el-GR" sz="2400" dirty="0" smtClean="0"/>
              <a:t>.</a:t>
            </a:r>
            <a:endParaRPr lang="el-GR" sz="2400" dirty="0"/>
          </a:p>
        </p:txBody>
      </p:sp>
      <p:pic>
        <p:nvPicPr>
          <p:cNvPr id="4" name="Θέση περιεχομένου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75656" y="260648"/>
            <a:ext cx="6480720" cy="5544616"/>
          </a:xfrm>
        </p:spPr>
      </p:pic>
    </p:spTree>
    <p:extLst>
      <p:ext uri="{BB962C8B-B14F-4D97-AF65-F5344CB8AC3E}">
        <p14:creationId xmlns:p14="http://schemas.microsoft.com/office/powerpoint/2010/main" val="9958650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000" b="1" dirty="0" smtClean="0"/>
              <a:t>Ποια ήταν τα λάθη του μικρού γιού, όταν έφυγε</a:t>
            </a:r>
            <a:r>
              <a:rPr lang="el-GR" sz="2000" b="1" dirty="0"/>
              <a:t>;</a:t>
            </a:r>
            <a:endParaRPr lang="el-GR" sz="2000" b="1" dirty="0"/>
          </a:p>
        </p:txBody>
      </p:sp>
      <p:sp>
        <p:nvSpPr>
          <p:cNvPr id="3" name="2 - Θέση περιεχομένου"/>
          <p:cNvSpPr>
            <a:spLocks noGrp="1"/>
          </p:cNvSpPr>
          <p:nvPr>
            <p:ph idx="1"/>
          </p:nvPr>
        </p:nvSpPr>
        <p:spPr>
          <a:xfrm>
            <a:off x="467544" y="980728"/>
            <a:ext cx="8219256" cy="5145435"/>
          </a:xfrm>
        </p:spPr>
        <p:txBody>
          <a:bodyPr>
            <a:normAutofit lnSpcReduction="10000"/>
          </a:bodyPr>
          <a:lstStyle/>
          <a:p>
            <a:pPr algn="just"/>
            <a:r>
              <a:rPr lang="el-GR" sz="2000" dirty="0" smtClean="0"/>
              <a:t>Το λάθος του </a:t>
            </a:r>
            <a:r>
              <a:rPr lang="el-GR" sz="2000" dirty="0" smtClean="0">
                <a:solidFill>
                  <a:srgbClr val="00B050"/>
                </a:solidFill>
              </a:rPr>
              <a:t>δεν ήταν η αναχώρησή του από το πατρικό</a:t>
            </a:r>
            <a:r>
              <a:rPr lang="el-GR" sz="2000" dirty="0" smtClean="0"/>
              <a:t>, ήταν ο </a:t>
            </a:r>
            <a:r>
              <a:rPr lang="el-GR" sz="2000" dirty="0" smtClean="0">
                <a:solidFill>
                  <a:srgbClr val="FF0000"/>
                </a:solidFill>
              </a:rPr>
              <a:t>λάθος τρόπος ζωής του στην αλλοδαπή:</a:t>
            </a:r>
          </a:p>
          <a:p>
            <a:pPr>
              <a:buFont typeface="Wingdings" pitchFamily="2" charset="2"/>
              <a:buChar char="ü"/>
            </a:pPr>
            <a:r>
              <a:rPr lang="el-GR" sz="2000" dirty="0" smtClean="0"/>
              <a:t>Ανευθυνότητα</a:t>
            </a:r>
          </a:p>
          <a:p>
            <a:pPr>
              <a:buFont typeface="Wingdings" pitchFamily="2" charset="2"/>
              <a:buChar char="ü"/>
            </a:pPr>
            <a:r>
              <a:rPr lang="el-GR" sz="2000" dirty="0" smtClean="0"/>
              <a:t>Κατασπατάληση του μεριδίου περιουσίας</a:t>
            </a:r>
          </a:p>
          <a:p>
            <a:pPr>
              <a:buFont typeface="Wingdings" pitchFamily="2" charset="2"/>
              <a:buChar char="ü"/>
            </a:pPr>
            <a:r>
              <a:rPr lang="el-GR" sz="2000" dirty="0" smtClean="0"/>
              <a:t>Πλήρης αλλοτρίωση του</a:t>
            </a:r>
          </a:p>
          <a:p>
            <a:pPr>
              <a:buFont typeface="Courier New" pitchFamily="49" charset="0"/>
              <a:buChar char="o"/>
            </a:pPr>
            <a:r>
              <a:rPr lang="el-GR" sz="2000" dirty="0" smtClean="0"/>
              <a:t>Προσωπική</a:t>
            </a:r>
          </a:p>
          <a:p>
            <a:pPr>
              <a:buFont typeface="Courier New" pitchFamily="49" charset="0"/>
              <a:buChar char="o"/>
            </a:pPr>
            <a:r>
              <a:rPr lang="el-GR" sz="2000" dirty="0" smtClean="0"/>
              <a:t>Οικογενειακή</a:t>
            </a:r>
          </a:p>
          <a:p>
            <a:pPr>
              <a:buFont typeface="Courier New" pitchFamily="49" charset="0"/>
              <a:buChar char="o"/>
            </a:pPr>
            <a:r>
              <a:rPr lang="el-GR" sz="2000" dirty="0" smtClean="0"/>
              <a:t>Εθνική </a:t>
            </a:r>
          </a:p>
          <a:p>
            <a:pPr>
              <a:buFont typeface="Courier New" pitchFamily="49" charset="0"/>
              <a:buChar char="o"/>
            </a:pPr>
            <a:r>
              <a:rPr lang="el-GR" sz="2000" dirty="0" smtClean="0"/>
              <a:t>Κοινωνική</a:t>
            </a:r>
          </a:p>
          <a:p>
            <a:pPr>
              <a:buFont typeface="Wingdings" pitchFamily="2" charset="2"/>
              <a:buChar char="§"/>
            </a:pPr>
            <a:r>
              <a:rPr lang="el-GR" sz="2000" dirty="0" smtClean="0"/>
              <a:t>Κατάντησε χοιροβοσκός σε ειδωλολάτρη κτηνοτρόφο και</a:t>
            </a:r>
          </a:p>
          <a:p>
            <a:pPr>
              <a:buFont typeface="Courier New" pitchFamily="49" charset="0"/>
              <a:buChar char="o"/>
            </a:pPr>
            <a:r>
              <a:rPr lang="el-GR" sz="2000" dirty="0" smtClean="0"/>
              <a:t>Προπάντων θρησκευτική</a:t>
            </a:r>
          </a:p>
          <a:p>
            <a:pPr>
              <a:buFont typeface="Wingdings" pitchFamily="2" charset="2"/>
              <a:buChar char="§"/>
            </a:pPr>
            <a:r>
              <a:rPr lang="el-GR" sz="2000" dirty="0" smtClean="0"/>
              <a:t>Μη τήρηση του Σαββάτου</a:t>
            </a:r>
          </a:p>
          <a:p>
            <a:pPr>
              <a:buFont typeface="Wingdings" pitchFamily="2" charset="2"/>
              <a:buChar char="§"/>
            </a:pPr>
            <a:r>
              <a:rPr lang="el-GR" sz="2000" dirty="0" smtClean="0"/>
              <a:t>Παράβαση εντολών</a:t>
            </a:r>
          </a:p>
          <a:p>
            <a:pPr>
              <a:buFont typeface="Wingdings" pitchFamily="2" charset="2"/>
              <a:buChar char="§"/>
            </a:pPr>
            <a:r>
              <a:rPr lang="el-GR" sz="2000" dirty="0" smtClean="0"/>
              <a:t>Αποκοπή από την κοινότητα ομοπίστων</a:t>
            </a:r>
          </a:p>
          <a:p>
            <a:pPr>
              <a:buFont typeface="Wingdings" pitchFamily="2" charset="2"/>
              <a:buChar char="§"/>
            </a:pPr>
            <a:r>
              <a:rPr lang="el-GR" sz="2000" dirty="0" smtClean="0"/>
              <a:t>Έκπτωση από την πίστη</a:t>
            </a:r>
          </a:p>
          <a:p>
            <a:pPr>
              <a:buFont typeface="Courier New" pitchFamily="49" charset="0"/>
              <a:buChar char="o"/>
            </a:pPr>
            <a:endParaRPr lang="el-GR" sz="2000" dirty="0" smtClean="0"/>
          </a:p>
          <a:p>
            <a:pPr>
              <a:buFont typeface="Wingdings" pitchFamily="2" charset="2"/>
              <a:buChar char="ü"/>
            </a:pPr>
            <a:endParaRPr lang="el-GR"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Autofit/>
          </a:bodyPr>
          <a:lstStyle/>
          <a:p>
            <a:pPr algn="just"/>
            <a:r>
              <a:rPr lang="el-GR" sz="2800" dirty="0" smtClean="0"/>
              <a:t>Όλα αυτά συνιστούν </a:t>
            </a:r>
            <a:r>
              <a:rPr lang="el-GR" sz="2800" dirty="0" smtClean="0">
                <a:solidFill>
                  <a:srgbClr val="0070C0"/>
                </a:solidFill>
              </a:rPr>
              <a:t>αισχύνη για τον πατέρα του </a:t>
            </a:r>
            <a:r>
              <a:rPr lang="el-GR" sz="2800" dirty="0" smtClean="0"/>
              <a:t>και </a:t>
            </a:r>
            <a:r>
              <a:rPr lang="el-GR" sz="2800" dirty="0" smtClean="0">
                <a:solidFill>
                  <a:srgbClr val="0070C0"/>
                </a:solidFill>
              </a:rPr>
              <a:t>απώλεια βαθιά της αξιοπρέπειάς του </a:t>
            </a:r>
            <a:r>
              <a:rPr lang="el-GR" sz="2800" dirty="0" smtClean="0"/>
              <a:t>ενώπιον Θεού και ανθρώπων.</a:t>
            </a:r>
            <a:endParaRPr lang="el-GR" sz="2800" dirty="0"/>
          </a:p>
        </p:txBody>
      </p:sp>
      <p:sp>
        <p:nvSpPr>
          <p:cNvPr id="3" name="2 - Θέση περιεχομένου"/>
          <p:cNvSpPr>
            <a:spLocks noGrp="1"/>
          </p:cNvSpPr>
          <p:nvPr>
            <p:ph idx="1"/>
          </p:nvPr>
        </p:nvSpPr>
        <p:spPr/>
        <p:txBody>
          <a:bodyPr>
            <a:normAutofit lnSpcReduction="10000"/>
          </a:bodyPr>
          <a:lstStyle/>
          <a:p>
            <a:pPr algn="just"/>
            <a:r>
              <a:rPr lang="el-GR" sz="2800" dirty="0" smtClean="0"/>
              <a:t>Το πρώτο λάθος του μικρού γιού δεν ήταν ότι ζήτησε το μερίδιο της περιουσίας που του αναλογούσε, αλλά </a:t>
            </a:r>
            <a:r>
              <a:rPr lang="el-GR" sz="2800" dirty="0" smtClean="0">
                <a:solidFill>
                  <a:srgbClr val="FF0000"/>
                </a:solidFill>
              </a:rPr>
              <a:t>νόμιζε ότι δεν ήταν ελεύθερος </a:t>
            </a:r>
            <a:r>
              <a:rPr lang="el-GR" sz="2800" dirty="0" smtClean="0"/>
              <a:t>στο σπίτι του πατέρα του και ότι κάπου αλλού θα ήταν καλύτερα.</a:t>
            </a:r>
          </a:p>
          <a:p>
            <a:pPr algn="just"/>
            <a:r>
              <a:rPr lang="el-GR" sz="2800" dirty="0" smtClean="0"/>
              <a:t>Το δεύτερο λάθος του ήταν ότι </a:t>
            </a:r>
            <a:r>
              <a:rPr lang="el-GR" sz="2800" dirty="0" smtClean="0">
                <a:solidFill>
                  <a:srgbClr val="FF0000"/>
                </a:solidFill>
              </a:rPr>
              <a:t>κατασπατάλησε</a:t>
            </a:r>
            <a:r>
              <a:rPr lang="el-GR" sz="2800" dirty="0" smtClean="0"/>
              <a:t> το μερίδιο της περιουσίας του κάνοντας άσωτη ζωή, αντί να το διατηρήσει ή ακόμα καλύτερα να το αυξήσει. Το αποτέλεσμα ήταν να χάσει την αξιοπρέπειά του και να καταλήξει να γίνει χοιροβοσκός, ένα επάγγελμα περιφρονημένο εκείνη την εποχή.</a:t>
            </a:r>
            <a:endParaRPr lang="el-GR"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sz="2800" b="1" dirty="0" smtClean="0"/>
              <a:t>Τι έκανε τον μικρό γιο να πάρει την απόφαση να επιστρέψει;</a:t>
            </a:r>
            <a:endParaRPr lang="el-GR" sz="2800" b="1" dirty="0"/>
          </a:p>
        </p:txBody>
      </p:sp>
      <p:sp>
        <p:nvSpPr>
          <p:cNvPr id="3" name="2 - Θέση περιεχομένου"/>
          <p:cNvSpPr>
            <a:spLocks noGrp="1"/>
          </p:cNvSpPr>
          <p:nvPr>
            <p:ph idx="1"/>
          </p:nvPr>
        </p:nvSpPr>
        <p:spPr/>
        <p:txBody>
          <a:bodyPr>
            <a:normAutofit lnSpcReduction="10000"/>
          </a:bodyPr>
          <a:lstStyle/>
          <a:p>
            <a:pPr algn="just">
              <a:buFont typeface="Wingdings" pitchFamily="2" charset="2"/>
              <a:buChar char="§"/>
            </a:pPr>
            <a:r>
              <a:rPr lang="el-GR" sz="2800" dirty="0" smtClean="0"/>
              <a:t>Ο μικρός γιός, όταν κατασπατάλησε την περιουσία του πατέρα του, έφτασε στην </a:t>
            </a:r>
            <a:r>
              <a:rPr lang="el-GR" sz="2800" dirty="0" smtClean="0">
                <a:solidFill>
                  <a:srgbClr val="7030A0"/>
                </a:solidFill>
              </a:rPr>
              <a:t>απόλυτη εξαθλίωση</a:t>
            </a:r>
            <a:r>
              <a:rPr lang="el-GR" sz="2800" dirty="0" smtClean="0"/>
              <a:t>. Έχασε την προσωπική του αξιοπρέπεια, αφού αναγκάστηκε να κάνει το χοιροβοσκό, τρώγοντας ακόμη και την τροφή των χοίρων για να χορτάσει</a:t>
            </a:r>
            <a:r>
              <a:rPr lang="el-GR" sz="2800" dirty="0" smtClean="0"/>
              <a:t>.</a:t>
            </a:r>
          </a:p>
          <a:p>
            <a:pPr algn="just">
              <a:buFont typeface="Wingdings" pitchFamily="2" charset="2"/>
              <a:buChar char="§"/>
            </a:pPr>
            <a:r>
              <a:rPr lang="el-GR" sz="2800" dirty="0" smtClean="0"/>
              <a:t> </a:t>
            </a:r>
            <a:r>
              <a:rPr lang="el-GR" sz="2800" dirty="0" smtClean="0"/>
              <a:t>Τότε </a:t>
            </a:r>
            <a:r>
              <a:rPr lang="el-GR" sz="2800" dirty="0" smtClean="0">
                <a:solidFill>
                  <a:srgbClr val="7030A0"/>
                </a:solidFill>
              </a:rPr>
              <a:t>θυμήθηκε πως περνούσε </a:t>
            </a:r>
            <a:r>
              <a:rPr lang="el-GR" sz="2800" dirty="0" smtClean="0"/>
              <a:t>στο σπίτι του πατέρα του και μετάνιωσε πικρά για τη στάση του. Αποφάσισε να επιστρέψει στο σπίτι του και να ζητήσει συγγνώμη από τον πατέρα του, παρακαλώντας τον να τον δεχτεί, έστω σαν εργάτη του.</a:t>
            </a:r>
            <a:endParaRPr lang="el-GR"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476672"/>
            <a:ext cx="8229600" cy="1143000"/>
          </a:xfrm>
        </p:spPr>
        <p:txBody>
          <a:bodyPr/>
          <a:lstStyle/>
          <a:p>
            <a:endParaRPr lang="el-GR"/>
          </a:p>
        </p:txBody>
      </p:sp>
      <p:pic>
        <p:nvPicPr>
          <p:cNvPr id="5" name="Θέση περιεχομένου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395536" y="260648"/>
            <a:ext cx="4176464" cy="6048672"/>
          </a:xfrm>
          <a:prstGeom prst="rect">
            <a:avLst/>
          </a:prstGeom>
          <a:ln>
            <a:noFill/>
          </a:ln>
          <a:effectLst>
            <a:softEdge rad="112500"/>
          </a:effectLst>
        </p:spPr>
      </p:pic>
      <p:sp>
        <p:nvSpPr>
          <p:cNvPr id="4" name="Θέση περιεχομένου 3"/>
          <p:cNvSpPr>
            <a:spLocks noGrp="1"/>
          </p:cNvSpPr>
          <p:nvPr>
            <p:ph sz="half" idx="2"/>
          </p:nvPr>
        </p:nvSpPr>
        <p:spPr>
          <a:xfrm>
            <a:off x="4648200" y="404664"/>
            <a:ext cx="4038600" cy="5721499"/>
          </a:xfrm>
        </p:spPr>
        <p:txBody>
          <a:bodyPr/>
          <a:lstStyle/>
          <a:p>
            <a:endParaRPr lang="el-GR" dirty="0" smtClean="0"/>
          </a:p>
          <a:p>
            <a:endParaRPr lang="el-GR" dirty="0"/>
          </a:p>
          <a:p>
            <a:pPr marL="0" indent="0" algn="just">
              <a:buNone/>
            </a:pPr>
            <a:r>
              <a:rPr lang="el-GR" dirty="0" smtClean="0"/>
              <a:t> Το </a:t>
            </a:r>
            <a:r>
              <a:rPr lang="el-GR" dirty="0">
                <a:solidFill>
                  <a:srgbClr val="FF0000"/>
                </a:solidFill>
              </a:rPr>
              <a:t>λάθος του πρεσβύτερου γιού </a:t>
            </a:r>
            <a:r>
              <a:rPr lang="el-GR" dirty="0"/>
              <a:t>ήταν ότι δεν σκεφτόταν, δεν ένιωθε, δεν αγαπούσε, δεν χαιρόταν, δεν έκρινε και δεν ενεργούσε όπως ο πατέρας του. Δεν του είχε </a:t>
            </a:r>
            <a:r>
              <a:rPr lang="el-GR" dirty="0" smtClean="0">
                <a:solidFill>
                  <a:srgbClr val="FF0000"/>
                </a:solidFill>
              </a:rPr>
              <a:t>εμπιστοσύνη.</a:t>
            </a:r>
            <a:endParaRPr lang="el-GR" dirty="0"/>
          </a:p>
        </p:txBody>
      </p:sp>
    </p:spTree>
    <p:extLst>
      <p:ext uri="{BB962C8B-B14F-4D97-AF65-F5344CB8AC3E}">
        <p14:creationId xmlns:p14="http://schemas.microsoft.com/office/powerpoint/2010/main" val="807271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pic>
        <p:nvPicPr>
          <p:cNvPr id="5" name="Θέση περιεχομένου 4"/>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395536" y="188640"/>
            <a:ext cx="4320479" cy="6552728"/>
          </a:xfrm>
          <a:prstGeom prst="rect">
            <a:avLst/>
          </a:prstGeom>
          <a:ln>
            <a:noFill/>
          </a:ln>
          <a:effectLst>
            <a:outerShdw blurRad="292100" dist="139700" dir="2700000" algn="tl" rotWithShape="0">
              <a:srgbClr val="333333">
                <a:alpha val="65000"/>
              </a:srgbClr>
            </a:outerShdw>
          </a:effectLst>
        </p:spPr>
      </p:pic>
      <p:sp>
        <p:nvSpPr>
          <p:cNvPr id="4" name="Θέση περιεχομένου 3"/>
          <p:cNvSpPr>
            <a:spLocks noGrp="1"/>
          </p:cNvSpPr>
          <p:nvPr>
            <p:ph sz="half" idx="2"/>
          </p:nvPr>
        </p:nvSpPr>
        <p:spPr>
          <a:xfrm>
            <a:off x="4648200" y="1124744"/>
            <a:ext cx="4038600" cy="5001419"/>
          </a:xfrm>
        </p:spPr>
        <p:txBody>
          <a:bodyPr>
            <a:normAutofit fontScale="92500"/>
          </a:bodyPr>
          <a:lstStyle/>
          <a:p>
            <a:pPr algn="ctr">
              <a:buNone/>
            </a:pPr>
            <a:r>
              <a:rPr lang="el-GR" dirty="0" smtClean="0">
                <a:solidFill>
                  <a:srgbClr val="FF0000"/>
                </a:solidFill>
              </a:rPr>
              <a:t>     </a:t>
            </a:r>
            <a:r>
              <a:rPr lang="el-GR" b="1" dirty="0" smtClean="0">
                <a:solidFill>
                  <a:srgbClr val="FF0000"/>
                </a:solidFill>
              </a:rPr>
              <a:t>Ο </a:t>
            </a:r>
            <a:r>
              <a:rPr lang="el-GR" b="1" dirty="0">
                <a:solidFill>
                  <a:srgbClr val="FF0000"/>
                </a:solidFill>
              </a:rPr>
              <a:t>πατέρας πρωταγωνιστεί</a:t>
            </a:r>
            <a:r>
              <a:rPr lang="el-GR" b="1" dirty="0"/>
              <a:t> </a:t>
            </a:r>
            <a:r>
              <a:rPr lang="el-GR" dirty="0"/>
              <a:t>παντού, κάνει πράγματα </a:t>
            </a:r>
            <a:r>
              <a:rPr lang="el-GR" b="1" dirty="0">
                <a:solidFill>
                  <a:srgbClr val="00B050"/>
                </a:solidFill>
              </a:rPr>
              <a:t>αλλιώτικα</a:t>
            </a:r>
            <a:r>
              <a:rPr lang="el-GR" b="1" dirty="0"/>
              <a:t>:</a:t>
            </a:r>
            <a:r>
              <a:rPr lang="el-GR" dirty="0"/>
              <a:t> πρωτοφανή, πρωτάκουστα, ασυνήθιστα, ανατρεπτικά, νέα, μεγαλειώδη, μοναδικά. Ενδιαφέρεται και για τους δύο γιούς του, ανάλογα με την ανάγκη του καθενός.</a:t>
            </a:r>
            <a:endParaRPr lang="el-GR" dirty="0"/>
          </a:p>
        </p:txBody>
      </p:sp>
    </p:spTree>
    <p:extLst>
      <p:ext uri="{BB962C8B-B14F-4D97-AF65-F5344CB8AC3E}">
        <p14:creationId xmlns:p14="http://schemas.microsoft.com/office/powerpoint/2010/main" val="3869614996"/>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155</TotalTime>
  <Words>714</Words>
  <Application>Microsoft Office PowerPoint</Application>
  <PresentationFormat>Προβολή στην οθόνη (4:3)</PresentationFormat>
  <Paragraphs>52</Paragraphs>
  <Slides>11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11</vt:i4>
      </vt:variant>
    </vt:vector>
  </HeadingPairs>
  <TitlesOfParts>
    <vt:vector size="12" baseType="lpstr">
      <vt:lpstr>Θέμα του Office</vt:lpstr>
      <vt:lpstr>Θεματική ενότητα 2. Ποιος είναι ο Θεός των Χριστιανών; Η παραβολή του Σπλαχνικού Πατέρα</vt:lpstr>
      <vt:lpstr>Η ΠΑΡΑΒΟΛΗ ΤΟΥ ΣΠΛΑΧΝΙΚΟΥ ΠΑΤΕΡΑ</vt:lpstr>
      <vt:lpstr>Για ποιον λόγο ο Ιησούς είπε την παραβολή αυτή;</vt:lpstr>
      <vt:lpstr>Ο μικρότερος γιος σε κρίσιμες στιγμές, Α. Μπορατίνσκι.</vt:lpstr>
      <vt:lpstr>Ποια ήταν τα λάθη του μικρού γιού, όταν έφυγε;</vt:lpstr>
      <vt:lpstr>Όλα αυτά συνιστούν αισχύνη για τον πατέρα του και απώλεια βαθιά της αξιοπρέπειάς του ενώπιον Θεού και ανθρώπων.</vt:lpstr>
      <vt:lpstr>Τι έκανε τον μικρό γιο να πάρει την απόφαση να επιστρέψει;</vt:lpstr>
      <vt:lpstr>Παρουσίαση του PowerPoint</vt:lpstr>
      <vt:lpstr>Παρουσίαση του PowerPoint</vt:lpstr>
      <vt:lpstr>Χαρακτηριστικά του Θεού - Πατέρα</vt:lpstr>
      <vt:lpstr>Μπείτε στον παραρακάτω σύνδεσμο  http://ebooks.edu.gr/modules/ebook/show.php/DSGYM-B122/778/5081,231</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παραβολή του Σπλαχνικού Πατέρα</dc:title>
  <dc:creator>user</dc:creator>
  <cp:lastModifiedBy>User</cp:lastModifiedBy>
  <cp:revision>26</cp:revision>
  <dcterms:created xsi:type="dcterms:W3CDTF">2014-12-17T21:14:02Z</dcterms:created>
  <dcterms:modified xsi:type="dcterms:W3CDTF">2020-03-28T21:10:32Z</dcterms:modified>
</cp:coreProperties>
</file>